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33" r:id="rId2"/>
    <p:sldId id="258" r:id="rId3"/>
    <p:sldId id="260" r:id="rId4"/>
    <p:sldId id="262" r:id="rId5"/>
    <p:sldId id="261" r:id="rId6"/>
    <p:sldId id="270" r:id="rId7"/>
    <p:sldId id="353" r:id="rId8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333"/>
            <p14:sldId id="258"/>
            <p14:sldId id="260"/>
            <p14:sldId id="262"/>
            <p14:sldId id="261"/>
            <p14:sldId id="270"/>
            <p14:sldId id="353"/>
          </p14:sldIdLst>
        </p14:section>
        <p14:section name="Шаблоны слайдов" id="{24401F80-F81B-49C3-8D55-70A14F0BF8FF}">
          <p14:sldIdLst/>
        </p14:section>
        <p14:section name="Материалы" id="{0F84D0DE-CEB1-417E-B269-8B3EB04B5FA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5AF2"/>
    <a:srgbClr val="450EAA"/>
    <a:srgbClr val="55D4ED"/>
    <a:srgbClr val="73F9CF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10" y="72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:a16="http://schemas.microsoft.com/office/drawing/2014/main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3395AA38-74A1-4EBE-A8B4-DF61166BCDE8}"/>
              </a:ext>
            </a:extLst>
          </p:cNvPr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8D74E0F3-44A5-4115-A1DE-CFC6C8DAB3B9}"/>
              </a:ext>
            </a:extLst>
          </p:cNvPr>
          <p:cNvSpPr/>
          <p:nvPr userDrawn="1"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ED726E30-C1D6-4285-B31D-DB4B0AFE1C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24FBB95A-DD8F-4C88-9617-11735A213E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1FE01676-F1D6-4F0B-B3F9-B0927527AB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7618809C-A5EC-4365-80B6-929AB250118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01.06.2023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01.06.2023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:a16="http://schemas.microsoft.com/office/drawing/2014/main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01.06.2023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01.06.2023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01.06.2023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1BD4E9C-DBAB-4528-B5D2-B5B566B14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"/>
            <a:ext cx="12192000" cy="685574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3F8F90-BA00-4DE4-ABE2-DED4D187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450" y="626660"/>
            <a:ext cx="5254520" cy="1166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084EB-A861-A6A5-69C1-CED73F70BC6A}"/>
              </a:ext>
            </a:extLst>
          </p:cNvPr>
          <p:cNvSpPr txBox="1"/>
          <p:nvPr/>
        </p:nvSpPr>
        <p:spPr>
          <a:xfrm>
            <a:off x="839753" y="2418709"/>
            <a:ext cx="7399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While True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9C6259-B5EA-5376-D857-FBAA40BB3A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435" y="0"/>
            <a:ext cx="4941711" cy="65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3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Изображение выглядит как Человеческое лицо, Подбородок, шея, Лоб&#10;&#10;Автоматически созданное описание">
            <a:extLst>
              <a:ext uri="{FF2B5EF4-FFF2-40B4-BE49-F238E27FC236}">
                <a16:creationId xmlns:a16="http://schemas.microsoft.com/office/drawing/2014/main" id="{83BC86D4-F3D3-3F94-8EEB-BA4E8105B1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3" b="14253"/>
          <a:stretch>
            <a:fillRect/>
          </a:stretch>
        </p:blipFill>
        <p:spPr/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D86407F-F929-BDDA-3D32-500E4650FBF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4" b="13524"/>
          <a:stretch>
            <a:fillRect/>
          </a:stretch>
        </p:blipFill>
        <p:spPr/>
      </p:pic>
      <p:pic>
        <p:nvPicPr>
          <p:cNvPr id="24" name="Рисунок 23" descr="Изображение выглядит как на открытом воздухе, человек, облако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35CEF371-9447-3230-5056-42B44DFB21A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pic>
        <p:nvPicPr>
          <p:cNvPr id="26" name="Рисунок 25" descr="Изображение выглядит как человек, Человеческое лицо, плечо, шея&#10;&#10;Автоматически созданное описание">
            <a:extLst>
              <a:ext uri="{FF2B5EF4-FFF2-40B4-BE49-F238E27FC236}">
                <a16:creationId xmlns:a16="http://schemas.microsoft.com/office/drawing/2014/main" id="{DFB62006-7D2E-AE84-D872-C1225565475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1ED367C-C325-A477-5F91-EDF1AB721D34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3" b="7303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True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Ринат</a:t>
            </a:r>
          </a:p>
          <a:p>
            <a:r>
              <a:rPr lang="ru-RU" dirty="0"/>
              <a:t>Курбанов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ML Guru</a:t>
            </a:r>
            <a:endParaRPr lang="ru-RU" dirty="0"/>
          </a:p>
          <a:p>
            <a:r>
              <a:rPr lang="en-US" dirty="0"/>
              <a:t>@Demontego</a:t>
            </a:r>
            <a:endParaRPr lang="ru-RU" dirty="0"/>
          </a:p>
          <a:p>
            <a:r>
              <a:rPr lang="ru-RU" dirty="0"/>
              <a:t>+79877313035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Артемий</a:t>
            </a:r>
          </a:p>
          <a:p>
            <a:r>
              <a:rPr lang="ru-RU" dirty="0"/>
              <a:t>Голиков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Генератор идей</a:t>
            </a:r>
          </a:p>
          <a:p>
            <a:r>
              <a:rPr lang="en-US" dirty="0"/>
              <a:t>@slowwizard</a:t>
            </a:r>
            <a:endParaRPr lang="ru-RU" dirty="0"/>
          </a:p>
          <a:p>
            <a:r>
              <a:rPr lang="en-US" dirty="0"/>
              <a:t>+79253243700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Елисей</a:t>
            </a:r>
          </a:p>
          <a:p>
            <a:r>
              <a:rPr lang="ru-RU" dirty="0" err="1"/>
              <a:t>Питанов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 dirty="0"/>
              <a:t>Мастер на все руки</a:t>
            </a:r>
          </a:p>
          <a:p>
            <a:r>
              <a:rPr lang="en-US" dirty="0"/>
              <a:t>@eles13 </a:t>
            </a:r>
            <a:endParaRPr lang="ru-RU" dirty="0"/>
          </a:p>
          <a:p>
            <a:r>
              <a:rPr lang="ru-RU" dirty="0"/>
              <a:t>+79056435233</a:t>
            </a:r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/>
              <a:t>Артемий</a:t>
            </a:r>
          </a:p>
          <a:p>
            <a:r>
              <a:rPr lang="ru-RU" dirty="0" err="1"/>
              <a:t>Солодухов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Талисман</a:t>
            </a:r>
          </a:p>
          <a:p>
            <a:r>
              <a:rPr lang="en-US" dirty="0"/>
              <a:t>@ArtemSolod</a:t>
            </a:r>
            <a:endParaRPr lang="ru-RU" dirty="0"/>
          </a:p>
          <a:p>
            <a:r>
              <a:rPr lang="en-US" dirty="0"/>
              <a:t>+79998192205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009051B-81B2-46F1-B96C-7AFDEBCF2A7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Валентин</a:t>
            </a:r>
          </a:p>
          <a:p>
            <a:r>
              <a:rPr lang="ru-RU" dirty="0"/>
              <a:t>Шилов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192124"/>
            <a:ext cx="1928009" cy="1576498"/>
          </a:xfrm>
        </p:spPr>
        <p:txBody>
          <a:bodyPr/>
          <a:lstStyle/>
          <a:p>
            <a:r>
              <a:rPr lang="ru-RU" dirty="0"/>
              <a:t>Фича а не баг</a:t>
            </a:r>
          </a:p>
          <a:p>
            <a:r>
              <a:rPr lang="en-US" dirty="0"/>
              <a:t>@ValentineShilov </a:t>
            </a:r>
            <a:endParaRPr lang="ru-RU" dirty="0"/>
          </a:p>
          <a:p>
            <a:r>
              <a:rPr lang="ru-RU" dirty="0"/>
              <a:t>+79031805484</a:t>
            </a:r>
          </a:p>
          <a:p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Feature Engineering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Генерация более чем 100 разностных фичей на основе попарных описаний товаров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Light </a:t>
            </a:r>
            <a:r>
              <a:rPr lang="en-US" dirty="0" err="1"/>
              <a:t>AutoML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Использовался как основная модель для создания внутреннего </a:t>
            </a:r>
            <a:r>
              <a:rPr lang="ru-RU" dirty="0" err="1"/>
              <a:t>бейзлайна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Grapgh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ru-RU" dirty="0" err="1"/>
              <a:t>Графовый</a:t>
            </a:r>
            <a:r>
              <a:rPr lang="ru-RU" dirty="0"/>
              <a:t> подход к обработке атрибутов 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Metric Learning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ru-RU" dirty="0"/>
              <a:t>Тюнинг </a:t>
            </a:r>
            <a:r>
              <a:rPr lang="ru-RU" dirty="0" err="1"/>
              <a:t>эмбеддингов</a:t>
            </a:r>
            <a:r>
              <a:rPr lang="ru-RU" dirty="0"/>
              <a:t> текста и картинок сиамскими сетями 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Tabular </a:t>
            </a:r>
            <a:r>
              <a:rPr lang="en-US" dirty="0" err="1"/>
              <a:t>Pytorch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Фреймворк от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ru-RU" dirty="0"/>
              <a:t>использовался чтобы обработать </a:t>
            </a:r>
            <a:r>
              <a:rPr lang="ru-RU" dirty="0" err="1"/>
              <a:t>эмбеддинги</a:t>
            </a:r>
            <a:r>
              <a:rPr lang="ru-RU" dirty="0"/>
              <a:t> 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Bert embeddings 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На основании текста из представленных дынных сделали свои берт </a:t>
            </a:r>
            <a:r>
              <a:rPr lang="ru-RU" dirty="0" err="1"/>
              <a:t>эмбеддинги</a:t>
            </a:r>
            <a:r>
              <a:rPr lang="ru-RU" dirty="0"/>
              <a:t> 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подход к задаче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275BC91-AA6F-4F16-A1F8-0EDBCD3FDD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 err="1"/>
              <a:t>Эмбедднинги</a:t>
            </a:r>
            <a:r>
              <a:rPr lang="ru-RU" dirty="0"/>
              <a:t> картинок и текста</a:t>
            </a:r>
            <a:r>
              <a:rPr lang="en-US" dirty="0"/>
              <a:t>, </a:t>
            </a:r>
            <a:r>
              <a:rPr lang="ru-RU" dirty="0"/>
              <a:t>обработка текста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Фичи разности расстояний</a:t>
            </a:r>
            <a:r>
              <a:rPr lang="en-US" dirty="0"/>
              <a:t>: cosine, Euclidian, Canberra, Chebyshev, </a:t>
            </a:r>
            <a:r>
              <a:rPr lang="en-US" dirty="0" err="1"/>
              <a:t>braycurtis</a:t>
            </a:r>
            <a:r>
              <a:rPr lang="en-US" dirty="0"/>
              <a:t>, </a:t>
            </a:r>
            <a:r>
              <a:rPr lang="en-US" dirty="0" err="1"/>
              <a:t>cityblock</a:t>
            </a:r>
            <a:r>
              <a:rPr lang="en-US" dirty="0"/>
              <a:t>, </a:t>
            </a:r>
            <a:r>
              <a:rPr lang="en-US" dirty="0" err="1"/>
              <a:t>minkowski</a:t>
            </a:r>
            <a:r>
              <a:rPr lang="en-US" dirty="0"/>
              <a:t>, </a:t>
            </a:r>
            <a:r>
              <a:rPr lang="en-US" dirty="0" err="1"/>
              <a:t>squeclidian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Разность словесных описаний</a:t>
            </a:r>
            <a:r>
              <a:rPr lang="en-US" dirty="0"/>
              <a:t>: </a:t>
            </a:r>
            <a:r>
              <a:rPr lang="en-US" dirty="0" err="1"/>
              <a:t>fuzzywuzzy</a:t>
            </a:r>
            <a:r>
              <a:rPr lang="en-US" dirty="0"/>
              <a:t>, </a:t>
            </a:r>
            <a:r>
              <a:rPr lang="en-US" dirty="0" err="1"/>
              <a:t>Levinstain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Расстояния между </a:t>
            </a:r>
            <a:r>
              <a:rPr lang="ru-RU" dirty="0" err="1"/>
              <a:t>эмбеддингами</a:t>
            </a:r>
            <a:r>
              <a:rPr lang="ru-RU" dirty="0"/>
              <a:t> не главных картинок, минимальное максимальное средние 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Разности номеров </a:t>
            </a:r>
            <a:r>
              <a:rPr lang="en-US" dirty="0" err="1"/>
              <a:t>variantid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 err="1"/>
              <a:t>Токенизация</a:t>
            </a:r>
            <a:r>
              <a:rPr lang="ru-RU" dirty="0"/>
              <a:t> названий 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 err="1"/>
              <a:t>Графовая</a:t>
            </a:r>
            <a:r>
              <a:rPr lang="ru-RU" dirty="0"/>
              <a:t> обработка атрибутов </a:t>
            </a:r>
            <a:r>
              <a:rPr lang="en-US" dirty="0"/>
              <a:t>Node2vec</a:t>
            </a:r>
            <a:br>
              <a:rPr lang="en-US" dirty="0"/>
            </a:br>
            <a:r>
              <a:rPr lang="ru-RU" dirty="0"/>
              <a:t>для ускорения построения </a:t>
            </a:r>
            <a:r>
              <a:rPr lang="ru-RU" dirty="0" err="1"/>
              <a:t>эмбеддингов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en-US" dirty="0" err="1"/>
              <a:t>Pecanpy</a:t>
            </a:r>
            <a:endParaRPr lang="ru-RU" dirty="0"/>
          </a:p>
          <a:p>
            <a:r>
              <a:rPr lang="ru-RU" dirty="0"/>
              <a:t>Размер </a:t>
            </a:r>
            <a:r>
              <a:rPr lang="ru-RU" dirty="0" err="1"/>
              <a:t>эмбеддинга</a:t>
            </a:r>
            <a:r>
              <a:rPr lang="ru-RU" dirty="0"/>
              <a:t> 64</a:t>
            </a:r>
          </a:p>
          <a:p>
            <a:r>
              <a:rPr lang="ru-RU" dirty="0"/>
              <a:t>Слева товары, справа хэш атрибут + значение данного атрибута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5" name="Рисунок 14" descr="Изображение выглядит как линия, диаграмма, треугольник, оригами&#10;&#10;Автоматически созданное описание">
            <a:extLst>
              <a:ext uri="{FF2B5EF4-FFF2-40B4-BE49-F238E27FC236}">
                <a16:creationId xmlns:a16="http://schemas.microsoft.com/office/drawing/2014/main" id="{49A6EDC8-B8DE-E2E8-116F-B00D3665F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09" y="1040694"/>
            <a:ext cx="3870806" cy="40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данных </a:t>
            </a:r>
            <a:r>
              <a:rPr lang="ru-RU" dirty="0" err="1"/>
              <a:t>эмбеддингов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703D881D-B5ED-62E4-2B6A-FB132ED0A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83" y="797364"/>
            <a:ext cx="3640843" cy="375006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2C39B12-E7D9-AB3E-93CF-7F6EAFDE6CBE}"/>
              </a:ext>
            </a:extLst>
          </p:cNvPr>
          <p:cNvSpPr txBox="1"/>
          <p:nvPr/>
        </p:nvSpPr>
        <p:spPr>
          <a:xfrm>
            <a:off x="886408" y="1222310"/>
            <a:ext cx="4618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 текста и картинок </a:t>
            </a:r>
            <a:r>
              <a:rPr lang="ru-RU" dirty="0" err="1">
                <a:solidFill>
                  <a:schemeClr val="bg1"/>
                </a:solidFill>
              </a:rPr>
              <a:t>тьюнились</a:t>
            </a:r>
            <a:r>
              <a:rPr lang="ru-RU" dirty="0">
                <a:solidFill>
                  <a:schemeClr val="bg1"/>
                </a:solidFill>
              </a:rPr>
              <a:t> сиамской сетью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результате получали 1 общий </a:t>
            </a:r>
            <a:r>
              <a:rPr lang="ru-RU" dirty="0" err="1">
                <a:solidFill>
                  <a:schemeClr val="bg1"/>
                </a:solidFill>
              </a:rPr>
              <a:t>эмбеддинг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88B8A24-438A-9C9B-EF33-E806F1346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3396E0A-53F2-6F9F-C4AD-45F0D646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Финальный скор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881CD-441D-0CFF-8AFF-F425382C3E92}"/>
              </a:ext>
            </a:extLst>
          </p:cNvPr>
          <p:cNvSpPr txBox="1"/>
          <p:nvPr/>
        </p:nvSpPr>
        <p:spPr>
          <a:xfrm>
            <a:off x="1222309" y="1390261"/>
            <a:ext cx="7455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Все ранее перечисленные подходы были использованы в качестве входных параметров </a:t>
            </a:r>
            <a:r>
              <a:rPr lang="en-US" dirty="0" err="1">
                <a:solidFill>
                  <a:schemeClr val="bg1"/>
                </a:solidFill>
              </a:rPr>
              <a:t>LightAutoML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987693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893</TotalTime>
  <Words>223</Words>
  <Application>Microsoft Office PowerPoint</Application>
  <PresentationFormat>Широкоэкранный</PresentationFormat>
  <Paragraphs>61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 New</vt:lpstr>
      <vt:lpstr>Montserrat</vt:lpstr>
      <vt:lpstr>Для Академия инноваторов 16_9</vt:lpstr>
      <vt:lpstr>Презентация PowerPoint</vt:lpstr>
      <vt:lpstr>While True</vt:lpstr>
      <vt:lpstr>Общий подход к задаче</vt:lpstr>
      <vt:lpstr>Feature Engineering</vt:lpstr>
      <vt:lpstr>Атрибуты</vt:lpstr>
      <vt:lpstr>Улучшение данных эмбеддингов</vt:lpstr>
      <vt:lpstr>Финальный скор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O365</cp:lastModifiedBy>
  <cp:revision>50</cp:revision>
  <dcterms:created xsi:type="dcterms:W3CDTF">2023-05-15T07:36:23Z</dcterms:created>
  <dcterms:modified xsi:type="dcterms:W3CDTF">2023-06-01T11:39:24Z</dcterms:modified>
</cp:coreProperties>
</file>